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E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320040" y="457200"/>
            <a:ext cx="54864" cy="5943600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457200"/>
            <a:ext cx="9144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E60000"/>
                </a:solidFill>
                <a:latin typeface="Courier New"/>
              </a:rPr>
              <a:t>—— TRADEDINGO // SECTOR INTELLIGENCE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097280"/>
            <a:ext cx="109728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1" i="0">
                <a:solidFill>
                  <a:srgbClr val="E6EDF3"/>
                </a:solidFill>
                <a:latin typeface="Calibri"/>
              </a:rPr>
              <a:t>SECTOR ROTATION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2377440"/>
            <a:ext cx="109728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1" i="0">
                <a:solidFill>
                  <a:srgbClr val="E60000"/>
                </a:solidFill>
                <a:latin typeface="Calibri"/>
              </a:rPr>
              <a:t>DASHBOARD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3749039"/>
            <a:ext cx="8229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8B949E"/>
                </a:solidFill>
                <a:latin typeface="Calibri"/>
              </a:rPr>
              <a:t>Catch rotations early. Trade the leaders.
A sector intelligence layer for TradeDingo.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4846320"/>
            <a:ext cx="3657600" cy="1371600"/>
          </a:xfrm>
          <a:prstGeom prst="rect">
            <a:avLst/>
          </a:prstGeom>
          <a:solidFill>
            <a:srgbClr val="161B22"/>
          </a:solidFill>
          <a:ln w="12700">
            <a:solidFill>
              <a:srgbClr val="E6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4937760"/>
            <a:ext cx="32918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3FB950"/>
                </a:solidFill>
                <a:latin typeface="Calibri"/>
              </a:rPr>
              <a:t>$1,000,000+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5440680"/>
            <a:ext cx="32918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8B949E"/>
                </a:solidFill>
                <a:latin typeface="Calibri"/>
              </a:rPr>
              <a:t>made in 2 months with sector rotation strategy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0040" y="6537960"/>
            <a:ext cx="10972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B949E"/>
                </a:solidFill>
                <a:latin typeface="Courier New"/>
              </a:rPr>
              <a:t>TradeDingo — Sector Intelligence | Andrew Ramsey |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E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74320" y="914400"/>
            <a:ext cx="36576" cy="5029200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164592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60000"/>
                </a:solidFill>
                <a:latin typeface="Courier New"/>
              </a:rPr>
              <a:t>SECTOR ROTATION DASHBOARD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502920"/>
            <a:ext cx="11521440" cy="27432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566928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E6EDF3"/>
                </a:solidFill>
                <a:latin typeface="Calibri"/>
              </a:rPr>
              <a:t>OPEN QUESTIONS + NEXT STEPS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" y="1234440"/>
            <a:ext cx="5669280" cy="5120640"/>
          </a:xfrm>
          <a:prstGeom prst="rect">
            <a:avLst/>
          </a:prstGeom>
          <a:solidFill>
            <a:srgbClr val="161B22"/>
          </a:solidFill>
          <a:ln w="12700">
            <a:solidFill>
              <a:srgbClr val="D299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353312"/>
            <a:ext cx="5212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D29922"/>
                </a:solidFill>
                <a:latin typeface="Courier New"/>
              </a:rPr>
              <a:t>⚠  QUESTIONS FOR ANDREW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1783080"/>
            <a:ext cx="53949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6EDF3"/>
                </a:solidFill>
                <a:latin typeface="Calibri"/>
              </a:rPr>
              <a:t>Q1  Data provider? Polygon Starter $29/mo vs Alpaca vs Yahoo Finance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2331720"/>
            <a:ext cx="53949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6EDF3"/>
                </a:solidFill>
                <a:latin typeface="Calibri"/>
              </a:rPr>
              <a:t>Q2  Intraday refresh: every 5 / 15 / 30 min?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880360"/>
            <a:ext cx="53949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6EDF3"/>
                </a:solidFill>
                <a:latin typeface="Calibri"/>
              </a:rPr>
              <a:t>Q3  Rotation alert threshold: rank +5 positions / top-5 entry / RS &gt;1% vs SPY?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3429000"/>
            <a:ext cx="53949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6EDF3"/>
                </a:solidFill>
                <a:latin typeface="Calibri"/>
              </a:rPr>
              <a:t>Q4  Mobile use? (affects design priority)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3977639"/>
            <a:ext cx="53949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6EDF3"/>
                </a:solidFill>
                <a:latin typeface="Calibri"/>
              </a:rPr>
              <a:t>Q5  History depth: 30 days or 90 days?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4526280"/>
            <a:ext cx="53949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6EDF3"/>
                </a:solidFill>
                <a:latin typeface="Calibri"/>
              </a:rPr>
              <a:t>Q6  Can Andrew add new sectors from UI, or is the list locked at 16?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5074920"/>
            <a:ext cx="53949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6EDF3"/>
                </a:solidFill>
                <a:latin typeface="Calibri"/>
              </a:rPr>
              <a:t>Q7  Benchmark: SPY only, or also QQQ?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" y="5623560"/>
            <a:ext cx="53949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6EDF3"/>
                </a:solidFill>
                <a:latin typeface="Calibri"/>
              </a:rPr>
              <a:t>Q8  watchlist.md: deprecate fully or keep as DB export?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537960" y="1234440"/>
            <a:ext cx="5486400" cy="5120640"/>
          </a:xfrm>
          <a:prstGeom prst="rect">
            <a:avLst/>
          </a:prstGeom>
          <a:solidFill>
            <a:srgbClr val="161B22"/>
          </a:solidFill>
          <a:ln w="12700">
            <a:solidFill>
              <a:srgbClr val="3FB9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720840" y="1353312"/>
            <a:ext cx="5120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3FB950"/>
                </a:solidFill>
                <a:latin typeface="Courier New"/>
              </a:rPr>
              <a:t>→  NEXT STEPS (in order)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629400" y="1783080"/>
            <a:ext cx="347472" cy="347472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629400" y="1828800"/>
            <a:ext cx="34747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6EDF3"/>
                </a:solidFill>
                <a:latin typeface="Calibri"/>
              </a:rPr>
              <a:t>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086600" y="1847088"/>
            <a:ext cx="47548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6EDF3"/>
                </a:solidFill>
                <a:latin typeface="Calibri"/>
              </a:rPr>
              <a:t>Andrew answers 8 open questions above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629400" y="2276856"/>
            <a:ext cx="347472" cy="347472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629400" y="2322576"/>
            <a:ext cx="34747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6EDF3"/>
                </a:solidFill>
                <a:latin typeface="Calibri"/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086600" y="2340864"/>
            <a:ext cx="47548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6EDF3"/>
                </a:solidFill>
                <a:latin typeface="Calibri"/>
              </a:rPr>
              <a:t>Confirm Polygon.io plan (critical path — blocks data layer)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629400" y="2770632"/>
            <a:ext cx="347472" cy="347472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629400" y="2816352"/>
            <a:ext cx="34747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6EDF3"/>
                </a:solidFill>
                <a:latin typeface="Calibri"/>
              </a:rPr>
              <a:t>3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086600" y="2834640"/>
            <a:ext cx="47548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6EDF3"/>
                </a:solidFill>
                <a:latin typeface="Calibri"/>
              </a:rPr>
              <a:t>Create DB migrations + seed script (Sector, SectorTicker, SectorSnapshot)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629400" y="3264408"/>
            <a:ext cx="347472" cy="347472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629400" y="3310128"/>
            <a:ext cx="34747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6EDF3"/>
                </a:solidFill>
                <a:latin typeface="Calibri"/>
              </a:rP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086600" y="3328416"/>
            <a:ext cx="47548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6EDF3"/>
                </a:solidFill>
                <a:latin typeface="Calibri"/>
              </a:rPr>
              <a:t>Build /sectors Flask blueprint + Jinja template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629400" y="3758184"/>
            <a:ext cx="347472" cy="347472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629400" y="3803904"/>
            <a:ext cx="34747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6EDF3"/>
                </a:solidFill>
                <a:latin typeface="Calibri"/>
              </a:rPr>
              <a:t>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086600" y="3822192"/>
            <a:ext cx="47548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6EDF3"/>
                </a:solidFill>
                <a:latin typeface="Calibri"/>
              </a:rPr>
              <a:t>Implement rotation score algorithm + RS rank calculation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629400" y="4251960"/>
            <a:ext cx="347472" cy="347472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629400" y="4297680"/>
            <a:ext cx="34747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6EDF3"/>
                </a:solidFill>
                <a:latin typeface="Calibri"/>
              </a:rPr>
              <a:t>6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086600" y="4315968"/>
            <a:ext cx="47548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6EDF3"/>
                </a:solidFill>
                <a:latin typeface="Calibri"/>
              </a:rPr>
              <a:t>Wire Telegram rotation alert (reuse existing bot infra)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629400" y="4745736"/>
            <a:ext cx="347472" cy="347472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629400" y="4791456"/>
            <a:ext cx="34747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6EDF3"/>
                </a:solidFill>
                <a:latin typeface="Calibri"/>
              </a:rPr>
              <a:t>7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086600" y="4809744"/>
            <a:ext cx="47548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6EDF3"/>
                </a:solidFill>
                <a:latin typeface="Calibri"/>
              </a:rPr>
              <a:t>Patch pre-market briefing to read from DB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629400" y="5239512"/>
            <a:ext cx="347472" cy="347472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629400" y="5285232"/>
            <a:ext cx="34747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6EDF3"/>
                </a:solidFill>
                <a:latin typeface="Calibri"/>
              </a:rPr>
              <a:t>8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086600" y="5303520"/>
            <a:ext cx="47548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6EDF3"/>
                </a:solidFill>
                <a:latin typeface="Calibri"/>
              </a:rPr>
              <a:t>QA: morning dry-run, confirm all 60 tickers appear in briefing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629400" y="5733288"/>
            <a:ext cx="347472" cy="347472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629400" y="5779008"/>
            <a:ext cx="34747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6EDF3"/>
                </a:solidFill>
                <a:latin typeface="Calibri"/>
              </a:rPr>
              <a:t>9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086600" y="5797296"/>
            <a:ext cx="47548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6EDF3"/>
                </a:solidFill>
                <a:latin typeface="Calibri"/>
              </a:rPr>
              <a:t>Ship — no deploy blocker once data provider confirmed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20040" y="6537960"/>
            <a:ext cx="10972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B949E"/>
                </a:solidFill>
                <a:latin typeface="Courier New"/>
              </a:rPr>
              <a:t>TradeDingo — Sector Intelligence | Andrew Ramsey |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E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74320" y="914400"/>
            <a:ext cx="36576" cy="5029200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164592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60000"/>
                </a:solidFill>
                <a:latin typeface="Courier New"/>
              </a:rPr>
              <a:t>SECTOR ROTATION DASHBOARD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502920"/>
            <a:ext cx="11521440" cy="27432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566928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E6EDF3"/>
                </a:solidFill>
                <a:latin typeface="Calibri"/>
              </a:rPr>
              <a:t>THE PROBLEM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128016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E6EDF3"/>
                </a:solidFill>
                <a:latin typeface="Calibri"/>
              </a:rPr>
              <a:t>❌  Watching individual tickers misses the rotation signal</a:t>
            </a:r>
          </a:p>
          <a:p>
            <a:pPr algn="l"/>
            <a:r>
              <a:rPr sz="1300" b="0">
                <a:solidFill>
                  <a:srgbClr val="8B949E"/>
                </a:solidFill>
                <a:latin typeface="Calibri"/>
              </a:rPr>
              <a:t>     By the time a single stock moves, the sector is already pricing it in.</a:t>
            </a:r>
          </a:p>
          <a:p>
            <a:pPr algn="l"/>
            <a:r>
              <a:rPr sz="800" b="0">
                <a:solidFill>
                  <a:srgbClr val="8B949E"/>
                </a:solidFill>
                <a:latin typeface="Calibri"/>
              </a:rPr>
              <a:t/>
            </a:r>
          </a:p>
          <a:p>
            <a:pPr algn="l"/>
            <a:r>
              <a:rPr sz="1600" b="1">
                <a:solidFill>
                  <a:srgbClr val="E6EDF3"/>
                </a:solidFill>
                <a:latin typeface="Calibri"/>
              </a:rPr>
              <a:t>❌  TradeDingo's pre-market briefing cron fires on zero tickers</a:t>
            </a:r>
          </a:p>
          <a:p>
            <a:pPr algn="l"/>
            <a:r>
              <a:rPr sz="1300" b="0">
                <a:solidFill>
                  <a:srgbClr val="8B949E"/>
                </a:solidFill>
                <a:latin typeface="Calibri"/>
              </a:rPr>
              <a:t>     watchlist.md is empty — briefing never sends. Critical infrastructure blocked.</a:t>
            </a:r>
          </a:p>
          <a:p>
            <a:pPr algn="l"/>
            <a:r>
              <a:rPr sz="800" b="0">
                <a:solidFill>
                  <a:srgbClr val="8B949E"/>
                </a:solidFill>
                <a:latin typeface="Calibri"/>
              </a:rPr>
              <a:t/>
            </a:r>
          </a:p>
          <a:p>
            <a:pPr algn="l"/>
            <a:r>
              <a:rPr sz="1600" b="1">
                <a:solidFill>
                  <a:srgbClr val="E6EDF3"/>
                </a:solidFill>
                <a:latin typeface="Calibri"/>
              </a:rPr>
              <a:t>❌  No sector-level view anywhere in the stack</a:t>
            </a:r>
          </a:p>
          <a:p>
            <a:pPr algn="l"/>
            <a:r>
              <a:rPr sz="1300" b="0">
                <a:solidFill>
                  <a:srgbClr val="8B949E"/>
                </a:solidFill>
                <a:latin typeface="Calibri"/>
              </a:rPr>
              <a:t>     60+ tickers across 16 sectors exist in Andrew's head, nowhere else.</a:t>
            </a:r>
          </a:p>
          <a:p>
            <a:pPr algn="l"/>
            <a:r>
              <a:rPr sz="800" b="0">
                <a:solidFill>
                  <a:srgbClr val="8B949E"/>
                </a:solidFill>
                <a:latin typeface="Calibri"/>
              </a:rPr>
              <a:t/>
            </a:r>
          </a:p>
          <a:p>
            <a:pPr algn="l"/>
            <a:r>
              <a:rPr sz="1600" b="1">
                <a:solidFill>
                  <a:srgbClr val="E6EDF3"/>
                </a:solidFill>
                <a:latin typeface="Calibri"/>
              </a:rPr>
              <a:t>❌  Rotation alerts don't exist</a:t>
            </a:r>
          </a:p>
          <a:p>
            <a:pPr algn="l"/>
            <a:r>
              <a:rPr sz="1300" b="0">
                <a:solidFill>
                  <a:srgbClr val="8B949E"/>
                </a:solidFill>
                <a:latin typeface="Calibri"/>
              </a:rPr>
              <a:t>     No Telegram alert fires when a sector's relative strength rank suddenly improves.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" y="6537960"/>
            <a:ext cx="10972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B949E"/>
                </a:solidFill>
                <a:latin typeface="Courier New"/>
              </a:rPr>
              <a:t>TradeDingo — Sector Intelligence | Andrew Ramsey | 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E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74320" y="914400"/>
            <a:ext cx="36576" cy="5029200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164592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60000"/>
                </a:solidFill>
                <a:latin typeface="Courier New"/>
              </a:rPr>
              <a:t>SECTOR ROTATION DASHBOARD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502920"/>
            <a:ext cx="11521440" cy="27432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566928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E6EDF3"/>
                </a:solidFill>
                <a:latin typeface="Calibri"/>
              </a:rPr>
              <a:t>THE SOLUTION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1188720"/>
            <a:ext cx="112471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8B949E"/>
                </a:solidFill>
                <a:latin typeface="Calibri"/>
              </a:rPr>
              <a:t>A Sector Rotation Dashboard inside TradeDingo that shows all 16 sector watchlists on one screen, ranks them by relative strength vs SPY, and fires an early-rotation alert when a sector's rank suddenly improves — so you're positioned before the crowd.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2468880"/>
            <a:ext cx="2743200" cy="384048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" y="2606040"/>
            <a:ext cx="914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E60000"/>
                </a:solidFill>
                <a:latin typeface="Calibri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3063240"/>
            <a:ext cx="23774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E6EDF3"/>
                </a:solidFill>
                <a:latin typeface="Calibri"/>
              </a:rPr>
              <a:t>PRE-SEEDED
WATCHLISTS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94360" y="3886200"/>
            <a:ext cx="27432" cy="1371600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3886200"/>
            <a:ext cx="2240280" cy="1920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B949E"/>
                </a:solidFill>
                <a:latin typeface="Calibri"/>
              </a:rPr>
              <a:t>16 sectors, 60+ tickers loaded on day one. Zero manual entry.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355848" y="2468880"/>
            <a:ext cx="2743200" cy="384048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538728" y="2606040"/>
            <a:ext cx="914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E60000"/>
                </a:solidFill>
                <a:latin typeface="Calibri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38728" y="3063240"/>
            <a:ext cx="23774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E6EDF3"/>
                </a:solidFill>
                <a:latin typeface="Calibri"/>
              </a:rPr>
              <a:t>SECTOR
HEAT MAP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538728" y="3886200"/>
            <a:ext cx="27432" cy="1371600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675888" y="3886200"/>
            <a:ext cx="2240280" cy="1920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B949E"/>
                </a:solidFill>
                <a:latin typeface="Calibri"/>
              </a:rPr>
              <a:t>1D / 5D / 1M performance + RS rank vs SPY for every sector at a glance.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300216" y="2468880"/>
            <a:ext cx="2743200" cy="384048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83096" y="2606040"/>
            <a:ext cx="914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E60000"/>
                </a:solidFill>
                <a:latin typeface="Calibri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3096" y="3063240"/>
            <a:ext cx="23774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E6EDF3"/>
                </a:solidFill>
                <a:latin typeface="Calibri"/>
              </a:rPr>
              <a:t>ROTATION
ALERTS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83096" y="3886200"/>
            <a:ext cx="27432" cy="1371600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620256" y="3886200"/>
            <a:ext cx="2240280" cy="1920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B949E"/>
                </a:solidFill>
                <a:latin typeface="Calibri"/>
              </a:rPr>
              <a:t>Telegram ping when any sector RS rank jumps 5+ positions. Catch it early.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9244584" y="2468880"/>
            <a:ext cx="2743200" cy="384048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427463" y="2606040"/>
            <a:ext cx="914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E60000"/>
                </a:solidFill>
                <a:latin typeface="Calibri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427463" y="3063240"/>
            <a:ext cx="23774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E6EDF3"/>
                </a:solidFill>
                <a:latin typeface="Calibri"/>
              </a:rPr>
              <a:t>BRIEFING
INTEGRATION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27463" y="3886200"/>
            <a:ext cx="27432" cy="1371600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564624" y="3886200"/>
            <a:ext cx="2240280" cy="1920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B949E"/>
                </a:solidFill>
                <a:latin typeface="Calibri"/>
              </a:rPr>
              <a:t>Active tickers feed directly into the 08:30 BST pre-market cron. Fixes the empty-watchlist blocker.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0040" y="6537960"/>
            <a:ext cx="10972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B949E"/>
                </a:solidFill>
                <a:latin typeface="Courier New"/>
              </a:rPr>
              <a:t>TradeDingo — Sector Intelligence | Andrew Ramsey | 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E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74320" y="914400"/>
            <a:ext cx="36576" cy="5029200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164592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60000"/>
                </a:solidFill>
                <a:latin typeface="Courier New"/>
              </a:rPr>
              <a:t>SECTOR ROTATION DASHBOARD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502920"/>
            <a:ext cx="11521440" cy="27432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566928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E6EDF3"/>
                </a:solidFill>
                <a:latin typeface="Calibri"/>
              </a:rPr>
              <a:t>16 SECTOR WATCHLISTS — PRE-LOADED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" y="1325880"/>
            <a:ext cx="2743200" cy="1188720"/>
          </a:xfrm>
          <a:prstGeom prst="rect">
            <a:avLst/>
          </a:prstGeom>
          <a:solidFill>
            <a:srgbClr val="161B22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6EDF3"/>
                </a:solidFill>
                <a:latin typeface="Calibri"/>
              </a:rPr>
              <a:t>MEMORY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737360"/>
            <a:ext cx="2468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3FB950"/>
                </a:solidFill>
                <a:latin typeface="Courier New"/>
              </a:rPr>
              <a:t>$MU  $SNDK  $WDC  $STX</a:t>
            </a:r>
          </a:p>
        </p:txBody>
      </p:sp>
      <p:sp>
        <p:nvSpPr>
          <p:cNvPr id="9" name="Rectangle 8"/>
          <p:cNvSpPr/>
          <p:nvPr/>
        </p:nvSpPr>
        <p:spPr>
          <a:xfrm>
            <a:off x="3291840" y="1325880"/>
            <a:ext cx="2743200" cy="1188720"/>
          </a:xfrm>
          <a:prstGeom prst="rect">
            <a:avLst/>
          </a:prstGeom>
          <a:solidFill>
            <a:srgbClr val="161B22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429000" y="1417320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6EDF3"/>
                </a:solidFill>
                <a:latin typeface="Calibri"/>
              </a:rPr>
              <a:t>SEMIS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29000" y="1737360"/>
            <a:ext cx="2468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3FB950"/>
                </a:solidFill>
                <a:latin typeface="Courier New"/>
              </a:rPr>
              <a:t>$NVDA  $AMD  $ARM  $INTC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72200" y="1325880"/>
            <a:ext cx="2743200" cy="1188720"/>
          </a:xfrm>
          <a:prstGeom prst="rect">
            <a:avLst/>
          </a:prstGeom>
          <a:solidFill>
            <a:srgbClr val="161B22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09360" y="1417320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6EDF3"/>
                </a:solidFill>
                <a:latin typeface="Calibri"/>
              </a:rPr>
              <a:t>NETWORKING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09360" y="1737360"/>
            <a:ext cx="2468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3FB950"/>
                </a:solidFill>
                <a:latin typeface="Courier New"/>
              </a:rPr>
              <a:t>$AVGO  $MRVL  $CRDO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052559" y="1325880"/>
            <a:ext cx="2743200" cy="1188720"/>
          </a:xfrm>
          <a:prstGeom prst="rect">
            <a:avLst/>
          </a:prstGeom>
          <a:solidFill>
            <a:srgbClr val="161B22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89719" y="1417320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6EDF3"/>
                </a:solidFill>
                <a:latin typeface="Calibri"/>
              </a:rPr>
              <a:t>PHOTONICS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89719" y="1737360"/>
            <a:ext cx="2468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3FB950"/>
                </a:solidFill>
                <a:latin typeface="Courier New"/>
              </a:rPr>
              <a:t>$AAOI  $LITE  $COHR  $NVTS  $GLW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11480" y="2651760"/>
            <a:ext cx="2743200" cy="1188720"/>
          </a:xfrm>
          <a:prstGeom prst="rect">
            <a:avLst/>
          </a:prstGeom>
          <a:solidFill>
            <a:srgbClr val="161B22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2743200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6EDF3"/>
                </a:solidFill>
                <a:latin typeface="Calibri"/>
              </a:rPr>
              <a:t>INFRASTRUCTURE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" y="3063240"/>
            <a:ext cx="2468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3FB950"/>
                </a:solidFill>
                <a:latin typeface="Courier New"/>
              </a:rPr>
              <a:t>$DELL  $SMCI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91840" y="2651760"/>
            <a:ext cx="2743200" cy="1188720"/>
          </a:xfrm>
          <a:prstGeom prst="rect">
            <a:avLst/>
          </a:prstGeom>
          <a:solidFill>
            <a:srgbClr val="161B22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429000" y="2743200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6EDF3"/>
                </a:solidFill>
                <a:latin typeface="Calibri"/>
              </a:rPr>
              <a:t>DATA CENTERS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429000" y="3063240"/>
            <a:ext cx="2468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3FB950"/>
                </a:solidFill>
                <a:latin typeface="Courier New"/>
              </a:rPr>
              <a:t>$IREN  $CIFR  $APLD  $NBIS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172200" y="2651760"/>
            <a:ext cx="2743200" cy="1188720"/>
          </a:xfrm>
          <a:prstGeom prst="rect">
            <a:avLst/>
          </a:prstGeom>
          <a:solidFill>
            <a:srgbClr val="161B22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309360" y="2743200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6EDF3"/>
                </a:solidFill>
                <a:latin typeface="Calibri"/>
              </a:rPr>
              <a:t>SOFTWARE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309360" y="3063240"/>
            <a:ext cx="2468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3FB950"/>
                </a:solidFill>
                <a:latin typeface="Courier New"/>
              </a:rPr>
              <a:t>$MSFT  $NOW  $SNOW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052559" y="2651760"/>
            <a:ext cx="2743200" cy="1188720"/>
          </a:xfrm>
          <a:prstGeom prst="rect">
            <a:avLst/>
          </a:prstGeom>
          <a:solidFill>
            <a:srgbClr val="161B22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189719" y="2743200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6EDF3"/>
                </a:solidFill>
                <a:latin typeface="Calibri"/>
              </a:rPr>
              <a:t>DEFENSE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89719" y="3063240"/>
            <a:ext cx="2468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3FB950"/>
                </a:solidFill>
                <a:latin typeface="Courier New"/>
              </a:rPr>
              <a:t>$PLTR  $KTOS  $AVAV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11480" y="3977639"/>
            <a:ext cx="2743200" cy="1188720"/>
          </a:xfrm>
          <a:prstGeom prst="rect">
            <a:avLst/>
          </a:prstGeom>
          <a:solidFill>
            <a:srgbClr val="161B22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48640" y="4069079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6EDF3"/>
                </a:solidFill>
                <a:latin typeface="Calibri"/>
              </a:rPr>
              <a:t>DRONES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48640" y="4389120"/>
            <a:ext cx="2468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3FB950"/>
                </a:solidFill>
                <a:latin typeface="Courier New"/>
              </a:rPr>
              <a:t>$ONDS  $DPRO  $UMAC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291840" y="3977639"/>
            <a:ext cx="2743200" cy="1188720"/>
          </a:xfrm>
          <a:prstGeom prst="rect">
            <a:avLst/>
          </a:prstGeom>
          <a:solidFill>
            <a:srgbClr val="161B22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3429000" y="4069079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6EDF3"/>
                </a:solidFill>
                <a:latin typeface="Calibri"/>
              </a:rPr>
              <a:t>ROBOTICS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429000" y="4389120"/>
            <a:ext cx="2468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3FB950"/>
                </a:solidFill>
                <a:latin typeface="Courier New"/>
              </a:rPr>
              <a:t>$OUST  $SYM  $TSLA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172200" y="3977639"/>
            <a:ext cx="2743200" cy="1188720"/>
          </a:xfrm>
          <a:prstGeom prst="rect">
            <a:avLst/>
          </a:prstGeom>
          <a:solidFill>
            <a:srgbClr val="161B22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309360" y="4069079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6EDF3"/>
                </a:solidFill>
                <a:latin typeface="Calibri"/>
              </a:rPr>
              <a:t>SPACE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309360" y="4389120"/>
            <a:ext cx="2468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3FB950"/>
                </a:solidFill>
                <a:latin typeface="Courier New"/>
              </a:rPr>
              <a:t>$ASTS  $RKLB  $RDW  $LUNR</a:t>
            </a:r>
          </a:p>
        </p:txBody>
      </p:sp>
      <p:sp>
        <p:nvSpPr>
          <p:cNvPr id="39" name="Rectangle 38"/>
          <p:cNvSpPr/>
          <p:nvPr/>
        </p:nvSpPr>
        <p:spPr>
          <a:xfrm>
            <a:off x="9052559" y="3977639"/>
            <a:ext cx="2743200" cy="1188720"/>
          </a:xfrm>
          <a:prstGeom prst="rect">
            <a:avLst/>
          </a:prstGeom>
          <a:solidFill>
            <a:srgbClr val="161B22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9189719" y="4069079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6EDF3"/>
                </a:solidFill>
                <a:latin typeface="Calibri"/>
              </a:rPr>
              <a:t>QUANTUM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189719" y="4389120"/>
            <a:ext cx="2468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3FB950"/>
                </a:solidFill>
                <a:latin typeface="Courier New"/>
              </a:rPr>
              <a:t>$IONQ  $QBTS  $RGTI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11480" y="5303520"/>
            <a:ext cx="2743200" cy="1188720"/>
          </a:xfrm>
          <a:prstGeom prst="rect">
            <a:avLst/>
          </a:prstGeom>
          <a:solidFill>
            <a:srgbClr val="161B22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548640" y="5394959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6EDF3"/>
                </a:solidFill>
                <a:latin typeface="Calibri"/>
              </a:rPr>
              <a:t>NUCLEAR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48640" y="5715000"/>
            <a:ext cx="2468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3FB950"/>
                </a:solidFill>
                <a:latin typeface="Courier New"/>
              </a:rPr>
              <a:t>$OKLO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291840" y="5303520"/>
            <a:ext cx="2743200" cy="1188720"/>
          </a:xfrm>
          <a:prstGeom prst="rect">
            <a:avLst/>
          </a:prstGeom>
          <a:solidFill>
            <a:srgbClr val="161B22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3429000" y="5394959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6EDF3"/>
                </a:solidFill>
                <a:latin typeface="Calibri"/>
              </a:rPr>
              <a:t>FINTECH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429000" y="5715000"/>
            <a:ext cx="2468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3FB950"/>
                </a:solidFill>
                <a:latin typeface="Courier New"/>
              </a:rPr>
              <a:t>$HOOD  $SOFI  $AFRM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172200" y="5303520"/>
            <a:ext cx="2743200" cy="1188720"/>
          </a:xfrm>
          <a:prstGeom prst="rect">
            <a:avLst/>
          </a:prstGeom>
          <a:solidFill>
            <a:srgbClr val="161B22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309360" y="5394959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6EDF3"/>
                </a:solidFill>
                <a:latin typeface="Calibri"/>
              </a:rPr>
              <a:t>COPPER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309360" y="5715000"/>
            <a:ext cx="2468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3FB950"/>
                </a:solidFill>
                <a:latin typeface="Courier New"/>
              </a:rPr>
              <a:t>$FCX  $SCCO  $TECK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052559" y="5303520"/>
            <a:ext cx="2743200" cy="1188720"/>
          </a:xfrm>
          <a:prstGeom prst="rect">
            <a:avLst/>
          </a:prstGeom>
          <a:solidFill>
            <a:srgbClr val="161B22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189719" y="5394959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6EDF3"/>
                </a:solidFill>
                <a:latin typeface="Calibri"/>
              </a:rPr>
              <a:t>AUTONOMOUS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9189719" y="5715000"/>
            <a:ext cx="2468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3FB950"/>
                </a:solidFill>
                <a:latin typeface="Courier New"/>
              </a:rPr>
              <a:t>$JOBY  $ACHR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02920" y="653796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B949E"/>
                </a:solidFill>
                <a:latin typeface="Courier New"/>
              </a:rPr>
              <a:t>16 sectors · 60 tickers · zero manual entry required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E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74320" y="914400"/>
            <a:ext cx="36576" cy="5029200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164592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60000"/>
                </a:solidFill>
                <a:latin typeface="Courier New"/>
              </a:rPr>
              <a:t>SECTOR ROTATION DASHBOARD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502920"/>
            <a:ext cx="11521440" cy="27432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566928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E6EDF3"/>
                </a:solidFill>
                <a:latin typeface="Calibri"/>
              </a:rPr>
              <a:t>DASHBOARD — SECTOR HEAT MAP VIEW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" y="1234440"/>
            <a:ext cx="11247120" cy="512064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234440"/>
            <a:ext cx="11247120" cy="365760"/>
          </a:xfrm>
          <a:prstGeom prst="rect">
            <a:avLst/>
          </a:prstGeom>
          <a:solidFill>
            <a:srgbClr val="0A0D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261872"/>
            <a:ext cx="109728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B949E"/>
                </a:solidFill>
                <a:latin typeface="Courier New"/>
              </a:rPr>
              <a:t>TradeDingo  |  Home   SECTORS ◆   Pre-Market   Alerts   Settings        Data: 08:47 BST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1664208"/>
            <a:ext cx="6400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E6EDF3"/>
                </a:solidFill>
                <a:latin typeface="Calibri"/>
              </a:rPr>
              <a:t>SECTOR ROTATION DASHBOARD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0" y="1664208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58A6FF"/>
                </a:solidFill>
                <a:latin typeface="Courier New"/>
              </a:rPr>
              <a:t>[Sort: 1D ▼]  [Sort: 5D]  [Sort: RS Score]            [⟳ Refresh]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8640" y="2029968"/>
            <a:ext cx="11155680" cy="320040"/>
          </a:xfrm>
          <a:prstGeom prst="rect">
            <a:avLst/>
          </a:prstGeom>
          <a:solidFill>
            <a:srgbClr val="211806"/>
          </a:solidFill>
          <a:ln w="6350">
            <a:solidFill>
              <a:srgbClr val="D299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85800" y="2057400"/>
            <a:ext cx="10972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D29922"/>
                </a:solidFill>
                <a:latin typeface="Courier New"/>
              </a:rPr>
              <a:t>★ TODAY'S FOCUS   🚀 Space  ·  🔬 Semis  ·  ⚡ Quantum                        [Clear]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66928" y="2423160"/>
            <a:ext cx="2560320" cy="1965960"/>
          </a:xfrm>
          <a:prstGeom prst="rect">
            <a:avLst/>
          </a:prstGeom>
          <a:solidFill>
            <a:srgbClr val="10151E"/>
          </a:solidFill>
          <a:ln w="19050">
            <a:solidFill>
              <a:srgbClr val="D299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58368" y="2496312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6EDF3"/>
                </a:solidFill>
                <a:latin typeface="Calibri"/>
              </a:rPr>
              <a:t>🚀  SPACE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212848" y="2496312"/>
            <a:ext cx="777240" cy="256032"/>
          </a:xfrm>
          <a:prstGeom prst="rect">
            <a:avLst/>
          </a:prstGeom>
          <a:solidFill>
            <a:srgbClr val="3D2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231136" y="2514600"/>
            <a:ext cx="777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D29922"/>
                </a:solidFill>
                <a:latin typeface="Courier New"/>
              </a:rPr>
              <a:t>🔥 HOT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8368" y="2898648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3FB950"/>
                </a:solidFill>
                <a:latin typeface="Calibri"/>
              </a:rPr>
              <a:t>1D  +4.8%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324612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B949E"/>
                </a:solidFill>
                <a:latin typeface="Courier New"/>
              </a:rPr>
              <a:t>#2  ↑ from #9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58368" y="3611880"/>
            <a:ext cx="2286000" cy="73152"/>
          </a:xfrm>
          <a:prstGeom prst="rect">
            <a:avLst/>
          </a:prstGeom>
          <a:solidFill>
            <a:srgbClr val="3036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58368" y="3611880"/>
            <a:ext cx="1828800" cy="73152"/>
          </a:xfrm>
          <a:prstGeom prst="rect">
            <a:avLst/>
          </a:prstGeom>
          <a:solidFill>
            <a:srgbClr val="3FB9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58368" y="4050791"/>
            <a:ext cx="2286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58A6FF"/>
                </a:solidFill>
                <a:latin typeface="Courier New"/>
              </a:rPr>
              <a:t>[Expand ▼]  [★]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64408" y="2423160"/>
            <a:ext cx="2560320" cy="1965960"/>
          </a:xfrm>
          <a:prstGeom prst="rect">
            <a:avLst/>
          </a:prstGeom>
          <a:solidFill>
            <a:srgbClr val="10151E"/>
          </a:solidFill>
          <a:ln w="19050">
            <a:solidFill>
              <a:srgbClr val="D299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355848" y="2496312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6EDF3"/>
                </a:solidFill>
                <a:latin typeface="Calibri"/>
              </a:rPr>
              <a:t>🔬  SEMIS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910328" y="2496312"/>
            <a:ext cx="777240" cy="256032"/>
          </a:xfrm>
          <a:prstGeom prst="rect">
            <a:avLst/>
          </a:prstGeom>
          <a:solidFill>
            <a:srgbClr val="3D2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928616" y="2514600"/>
            <a:ext cx="777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D29922"/>
                </a:solidFill>
                <a:latin typeface="Courier New"/>
              </a:rPr>
              <a:t>🔥 HOT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355848" y="2898648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3FB950"/>
                </a:solidFill>
                <a:latin typeface="Calibri"/>
              </a:rPr>
              <a:t>1D  +3.9%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55848" y="324612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B949E"/>
                </a:solidFill>
                <a:latin typeface="Courier New"/>
              </a:rPr>
              <a:t>#3  ↑ from #7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355848" y="3611880"/>
            <a:ext cx="2286000" cy="73152"/>
          </a:xfrm>
          <a:prstGeom prst="rect">
            <a:avLst/>
          </a:prstGeom>
          <a:solidFill>
            <a:srgbClr val="3036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3355848" y="3611880"/>
            <a:ext cx="1828800" cy="73152"/>
          </a:xfrm>
          <a:prstGeom prst="rect">
            <a:avLst/>
          </a:prstGeom>
          <a:solidFill>
            <a:srgbClr val="3FB9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3355848" y="4050791"/>
            <a:ext cx="2286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58A6FF"/>
                </a:solidFill>
                <a:latin typeface="Courier New"/>
              </a:rPr>
              <a:t>[Expand ▼]  [★]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961888" y="2423160"/>
            <a:ext cx="2560320" cy="1965960"/>
          </a:xfrm>
          <a:prstGeom prst="rect">
            <a:avLst/>
          </a:prstGeom>
          <a:solidFill>
            <a:srgbClr val="10151E"/>
          </a:solidFill>
          <a:ln w="19050">
            <a:solidFill>
              <a:srgbClr val="D299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053328" y="2496312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6EDF3"/>
                </a:solidFill>
                <a:latin typeface="Calibri"/>
              </a:rPr>
              <a:t>⚡  QUANTUM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607808" y="2496312"/>
            <a:ext cx="777240" cy="256032"/>
          </a:xfrm>
          <a:prstGeom prst="rect">
            <a:avLst/>
          </a:prstGeom>
          <a:solidFill>
            <a:srgbClr val="3D2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7626096" y="2514600"/>
            <a:ext cx="777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D29922"/>
                </a:solidFill>
                <a:latin typeface="Courier New"/>
              </a:rPr>
              <a:t>🔥 HOT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053328" y="2898648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3FB950"/>
                </a:solidFill>
                <a:latin typeface="Calibri"/>
              </a:rPr>
              <a:t>1D  +6.1%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053328" y="324612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B949E"/>
                </a:solidFill>
                <a:latin typeface="Courier New"/>
              </a:rPr>
              <a:t>#5  ↑ from #12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053328" y="3611880"/>
            <a:ext cx="2286000" cy="73152"/>
          </a:xfrm>
          <a:prstGeom prst="rect">
            <a:avLst/>
          </a:prstGeom>
          <a:solidFill>
            <a:srgbClr val="3036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6053328" y="3611880"/>
            <a:ext cx="1828800" cy="73152"/>
          </a:xfrm>
          <a:prstGeom prst="rect">
            <a:avLst/>
          </a:prstGeom>
          <a:solidFill>
            <a:srgbClr val="3FB9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053328" y="4050791"/>
            <a:ext cx="2286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58A6FF"/>
                </a:solidFill>
                <a:latin typeface="Courier New"/>
              </a:rPr>
              <a:t>[Expand ▼]  [★]</a:t>
            </a:r>
          </a:p>
        </p:txBody>
      </p:sp>
      <p:sp>
        <p:nvSpPr>
          <p:cNvPr id="40" name="Rectangle 39"/>
          <p:cNvSpPr/>
          <p:nvPr/>
        </p:nvSpPr>
        <p:spPr>
          <a:xfrm>
            <a:off x="8659368" y="2423160"/>
            <a:ext cx="2560320" cy="1965960"/>
          </a:xfrm>
          <a:prstGeom prst="rect">
            <a:avLst/>
          </a:prstGeom>
          <a:solidFill>
            <a:srgbClr val="10151E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8750808" y="2496312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6EDF3"/>
                </a:solidFill>
                <a:latin typeface="Calibri"/>
              </a:rPr>
              <a:t>🛡  DEFENSE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750808" y="2898648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8B949E"/>
                </a:solidFill>
                <a:latin typeface="Calibri"/>
              </a:rPr>
              <a:t>1D  +0.9%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750808" y="324612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B949E"/>
                </a:solidFill>
                <a:latin typeface="Courier New"/>
              </a:rPr>
              <a:t>#8  → stable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750808" y="3611880"/>
            <a:ext cx="2286000" cy="73152"/>
          </a:xfrm>
          <a:prstGeom prst="rect">
            <a:avLst/>
          </a:prstGeom>
          <a:solidFill>
            <a:srgbClr val="3036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8750808" y="3611880"/>
            <a:ext cx="731520" cy="73152"/>
          </a:xfrm>
          <a:prstGeom prst="rect">
            <a:avLst/>
          </a:prstGeom>
          <a:solidFill>
            <a:srgbClr val="8B94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750808" y="4050791"/>
            <a:ext cx="2286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58A6FF"/>
                </a:solidFill>
                <a:latin typeface="Courier New"/>
              </a:rPr>
              <a:t>[Expand ▼]  [★]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02920" y="6263640"/>
            <a:ext cx="11247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B949E"/>
                </a:solidFill>
                <a:latin typeface="Calibri"/>
              </a:rPr>
              <a:t>Responsive grid — 4 cols desktop, 2 cols tablet, 1 col mobile. Cards sort by active criterion.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0040" y="6537960"/>
            <a:ext cx="10972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B949E"/>
                </a:solidFill>
                <a:latin typeface="Courier New"/>
              </a:rPr>
              <a:t>TradeDingo — Sector Intelligence | Andrew Ramsey | 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E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74320" y="914400"/>
            <a:ext cx="36576" cy="5029200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164592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60000"/>
                </a:solidFill>
                <a:latin typeface="Courier New"/>
              </a:rPr>
              <a:t>SECTOR ROTATION DASHBOARD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502920"/>
            <a:ext cx="11521440" cy="27432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566928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E6EDF3"/>
                </a:solidFill>
                <a:latin typeface="Calibri"/>
              </a:rPr>
              <a:t>DRILL-DOWN — TICKER INTELLIGENCE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" y="1261872"/>
            <a:ext cx="11247120" cy="5074920"/>
          </a:xfrm>
          <a:prstGeom prst="rect">
            <a:avLst/>
          </a:prstGeom>
          <a:solidFill>
            <a:srgbClr val="161B22"/>
          </a:solidFill>
          <a:ln w="19050">
            <a:solidFill>
              <a:srgbClr val="D299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3716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E6EDF3"/>
                </a:solidFill>
                <a:latin typeface="Calibri"/>
              </a:rPr>
              <a:t>🚀  SPACE                                                     🔥 HOT ROTATION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1737360"/>
            <a:ext cx="109728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8B949E"/>
                </a:solidFill>
                <a:latin typeface="Courier New"/>
              </a:rPr>
              <a:t>1D  +4.8%     5D  +11.2%     1M  +22.4%     RS Rank: #2 ↑ from #9 yesterday</a:t>
            </a:r>
          </a:p>
        </p:txBody>
      </p:sp>
      <p:sp>
        <p:nvSpPr>
          <p:cNvPr id="9" name="Rectangle 8"/>
          <p:cNvSpPr/>
          <p:nvPr/>
        </p:nvSpPr>
        <p:spPr>
          <a:xfrm>
            <a:off x="502920" y="2075688"/>
            <a:ext cx="11247120" cy="27432"/>
          </a:xfrm>
          <a:prstGeom prst="rect">
            <a:avLst/>
          </a:prstGeom>
          <a:solidFill>
            <a:srgbClr val="3036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85800" y="2148840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8B949E"/>
                </a:solidFill>
                <a:latin typeface="Courier New"/>
              </a:rPr>
              <a:t>TICKER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65960" y="2148840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8B949E"/>
                </a:solidFill>
                <a:latin typeface="Courier New"/>
              </a:rPr>
              <a:t>LAST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17520" y="2148840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8B949E"/>
                </a:solidFill>
                <a:latin typeface="Courier New"/>
              </a:rPr>
              <a:t>1D%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69080" y="2148840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8B949E"/>
                </a:solidFill>
                <a:latin typeface="Courier New"/>
              </a:rPr>
              <a:t>PM GAP%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03520" y="2148840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8B949E"/>
                </a:solidFill>
                <a:latin typeface="Courier New"/>
              </a:rPr>
              <a:t>RVOL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2148840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8B949E"/>
                </a:solidFill>
                <a:latin typeface="Courier New"/>
              </a:rPr>
              <a:t>GAP TYPE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424160" y="2148840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8B949E"/>
                </a:solidFill>
                <a:latin typeface="Courier New"/>
              </a:rPr>
              <a:t>ACTIVE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" y="2468880"/>
            <a:ext cx="11247120" cy="27432"/>
          </a:xfrm>
          <a:prstGeom prst="rect">
            <a:avLst/>
          </a:prstGeom>
          <a:solidFill>
            <a:srgbClr val="3036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02920" y="2560320"/>
            <a:ext cx="11247120" cy="640080"/>
          </a:xfrm>
          <a:prstGeom prst="rect">
            <a:avLst/>
          </a:prstGeom>
          <a:solidFill>
            <a:srgbClr val="1015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85800" y="2724912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58A6FF"/>
                </a:solidFill>
                <a:latin typeface="Courier New"/>
              </a:rPr>
              <a:t>ASTS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65960" y="2724912"/>
            <a:ext cx="10058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6EDF3"/>
                </a:solidFill>
                <a:latin typeface="Courier New"/>
              </a:rPr>
              <a:t>$27.40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017520" y="2724912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3FB950"/>
                </a:solidFill>
                <a:latin typeface="Courier New"/>
              </a:rPr>
              <a:t>+5.2%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069080" y="2724912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FB950"/>
                </a:solidFill>
                <a:latin typeface="Courier New"/>
              </a:rPr>
              <a:t>+5.2%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03520" y="2724912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D29922"/>
                </a:solidFill>
                <a:latin typeface="Courier New"/>
              </a:rPr>
              <a:t>3.4×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2724912"/>
            <a:ext cx="3474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3FB950"/>
                </a:solidFill>
                <a:latin typeface="Courier New"/>
              </a:rPr>
              <a:t>Gap-and-Go ↑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424160" y="2724912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58A6FF"/>
                </a:solidFill>
                <a:latin typeface="Courier New"/>
              </a:rPr>
              <a:t>● ON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02920" y="3218687"/>
            <a:ext cx="11247120" cy="640080"/>
          </a:xfrm>
          <a:prstGeom prst="rect">
            <a:avLst/>
          </a:prstGeom>
          <a:solidFill>
            <a:srgbClr val="161B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85800" y="3383279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58A6FF"/>
                </a:solidFill>
                <a:latin typeface="Courier New"/>
              </a:rPr>
              <a:t>RKLB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965960" y="3383279"/>
            <a:ext cx="10058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6EDF3"/>
                </a:solidFill>
                <a:latin typeface="Courier New"/>
              </a:rPr>
              <a:t>$18.90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017520" y="3383279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3FB950"/>
                </a:solidFill>
                <a:latin typeface="Courier New"/>
              </a:rPr>
              <a:t>+3.1%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069080" y="3383279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FB950"/>
                </a:solidFill>
                <a:latin typeface="Courier New"/>
              </a:rPr>
              <a:t>+2.9%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303520" y="3383279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FB950"/>
                </a:solidFill>
                <a:latin typeface="Courier New"/>
              </a:rPr>
              <a:t>1.8×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6520" y="3383279"/>
            <a:ext cx="3474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3FB950"/>
                </a:solidFill>
                <a:latin typeface="Courier New"/>
              </a:rPr>
              <a:t>Opening Drive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424160" y="3383279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58A6FF"/>
                </a:solidFill>
                <a:latin typeface="Courier New"/>
              </a:rPr>
              <a:t>● ON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02920" y="3877056"/>
            <a:ext cx="11247120" cy="640080"/>
          </a:xfrm>
          <a:prstGeom prst="rect">
            <a:avLst/>
          </a:prstGeom>
          <a:solidFill>
            <a:srgbClr val="1015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85800" y="4041648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58A6FF"/>
                </a:solidFill>
                <a:latin typeface="Courier New"/>
              </a:rPr>
              <a:t>RDW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965960" y="4041648"/>
            <a:ext cx="10058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6EDF3"/>
                </a:solidFill>
                <a:latin typeface="Courier New"/>
              </a:rPr>
              <a:t>$7.25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017520" y="4041648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3FB950"/>
                </a:solidFill>
                <a:latin typeface="Courier New"/>
              </a:rPr>
              <a:t>+4.4%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069080" y="4041648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FB950"/>
                </a:solidFill>
                <a:latin typeface="Courier New"/>
              </a:rPr>
              <a:t>+4.1%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303520" y="4041648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D29922"/>
                </a:solidFill>
                <a:latin typeface="Courier New"/>
              </a:rPr>
              <a:t>2.1×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446520" y="4041648"/>
            <a:ext cx="3474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3FB950"/>
                </a:solidFill>
                <a:latin typeface="Courier New"/>
              </a:rPr>
              <a:t>Gap-and-Go ↑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0424160" y="4041648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58A6FF"/>
                </a:solidFill>
                <a:latin typeface="Courier New"/>
              </a:rPr>
              <a:t>● ON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02920" y="4535424"/>
            <a:ext cx="11247120" cy="640080"/>
          </a:xfrm>
          <a:prstGeom prst="rect">
            <a:avLst/>
          </a:prstGeom>
          <a:solidFill>
            <a:srgbClr val="161B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85800" y="4700016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58A6FF"/>
                </a:solidFill>
                <a:latin typeface="Courier New"/>
              </a:rPr>
              <a:t>LUNR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965960" y="4700016"/>
            <a:ext cx="10058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6EDF3"/>
                </a:solidFill>
                <a:latin typeface="Courier New"/>
              </a:rPr>
              <a:t>$6.88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017520" y="4700016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8B949E"/>
                </a:solidFill>
                <a:latin typeface="Courier New"/>
              </a:rPr>
              <a:t>+2.2%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069080" y="4700016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8B949E"/>
                </a:solidFill>
                <a:latin typeface="Courier New"/>
              </a:rPr>
              <a:t>+1.9%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303520" y="4700016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8B949E"/>
                </a:solidFill>
                <a:latin typeface="Courier New"/>
              </a:rPr>
              <a:t>1.2×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446520" y="4700016"/>
            <a:ext cx="3474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B949E"/>
                </a:solidFill>
                <a:latin typeface="Courier New"/>
              </a:rPr>
              <a:t>Moderate Gap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424160" y="4700016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58A6FF"/>
                </a:solidFill>
                <a:latin typeface="Courier New"/>
              </a:rPr>
              <a:t>● ON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858000" y="6172200"/>
            <a:ext cx="4754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58A6FF"/>
                </a:solidFill>
                <a:latin typeface="Courier New"/>
              </a:rPr>
              <a:t>[+ Add Ticker]          [📊 History]          [Collapse ▲]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20040" y="6537960"/>
            <a:ext cx="10972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B949E"/>
                </a:solidFill>
                <a:latin typeface="Courier New"/>
              </a:rPr>
              <a:t>TradeDingo — Sector Intelligence | Andrew Ramsey | 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E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74320" y="914400"/>
            <a:ext cx="36576" cy="5029200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164592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60000"/>
                </a:solidFill>
                <a:latin typeface="Courier New"/>
              </a:rPr>
              <a:t>SECTOR ROTATION DASHBOARD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502920"/>
            <a:ext cx="11521440" cy="27432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566928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E6EDF3"/>
                </a:solidFill>
                <a:latin typeface="Calibri"/>
              </a:rPr>
              <a:t>MORNING WORKFLOW — 5 MINUTES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" y="1325880"/>
            <a:ext cx="457200" cy="457200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1399032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E6EDF3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" y="1389888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D29922"/>
                </a:solidFill>
                <a:latin typeface="Courier New"/>
              </a:rPr>
              <a:t>08:30 BST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40280" y="132588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E6EDF3"/>
                </a:solidFill>
                <a:latin typeface="Calibri"/>
              </a:rPr>
              <a:t>Open TradeDingo Sector Dashboard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40280" y="1673352"/>
            <a:ext cx="9418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8B949E"/>
                </a:solidFill>
                <a:latin typeface="Calibri"/>
              </a:rPr>
              <a:t>Dashboard auto-fetches overnight data for all 16 sectors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04088" y="1783080"/>
            <a:ext cx="54864" cy="338328"/>
          </a:xfrm>
          <a:prstGeom prst="rect">
            <a:avLst/>
          </a:prstGeom>
          <a:solidFill>
            <a:srgbClr val="3036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502920" y="2130552"/>
            <a:ext cx="457200" cy="457200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02920" y="2203704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E6EDF3"/>
                </a:solidFill>
                <a:latin typeface="Calibri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1560" y="219456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D29922"/>
                </a:solidFill>
                <a:latin typeface="Courier New"/>
              </a:rPr>
              <a:t>08:32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130552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E6EDF3"/>
                </a:solidFill>
                <a:latin typeface="Calibri"/>
              </a:rPr>
              <a:t>Scan hot sectors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2478024"/>
            <a:ext cx="9418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8B949E"/>
                </a:solidFill>
                <a:latin typeface="Calibri"/>
              </a:rPr>
              <a:t>Cards sorted by 1D RS. Hot Rotation badges on Space, Semis, Quantum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04088" y="2587752"/>
            <a:ext cx="54864" cy="338328"/>
          </a:xfrm>
          <a:prstGeom prst="rect">
            <a:avLst/>
          </a:prstGeom>
          <a:solidFill>
            <a:srgbClr val="3036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02920" y="2935224"/>
            <a:ext cx="457200" cy="457200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02920" y="3008376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E6EDF3"/>
                </a:solidFill>
                <a:latin typeface="Calibri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1560" y="2999232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D29922"/>
                </a:solidFill>
                <a:latin typeface="Courier New"/>
              </a:rPr>
              <a:t>08:34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2935224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E6EDF3"/>
                </a:solidFill>
                <a:latin typeface="Calibri"/>
              </a:rPr>
              <a:t>Expand top sector → Space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3282696"/>
            <a:ext cx="9418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8B949E"/>
                </a:solidFill>
                <a:latin typeface="Calibri"/>
              </a:rPr>
              <a:t>Ticker table shows ASTS +5.2% gap, RVOL 3.4× → Gap-and-Go candidate auto-classified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04088" y="3392424"/>
            <a:ext cx="54864" cy="338328"/>
          </a:xfrm>
          <a:prstGeom prst="rect">
            <a:avLst/>
          </a:prstGeom>
          <a:solidFill>
            <a:srgbClr val="3036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502920" y="3739896"/>
            <a:ext cx="457200" cy="457200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02920" y="3813048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E6EDF3"/>
                </a:solidFill>
                <a:latin typeface="Calibri"/>
              </a:rPr>
              <a:t>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51560" y="3803904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D29922"/>
                </a:solidFill>
                <a:latin typeface="Courier New"/>
              </a:rPr>
              <a:t>08:36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40280" y="3739896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E6EDF3"/>
                </a:solidFill>
                <a:latin typeface="Calibri"/>
              </a:rPr>
              <a:t>Star sectors for focus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240280" y="4087368"/>
            <a:ext cx="9418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8B949E"/>
                </a:solidFill>
                <a:latin typeface="Calibri"/>
              </a:rPr>
              <a:t>Space + Semis starred → pinned to Today's Focus strip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4088" y="4197096"/>
            <a:ext cx="54864" cy="338328"/>
          </a:xfrm>
          <a:prstGeom prst="rect">
            <a:avLst/>
          </a:prstGeom>
          <a:solidFill>
            <a:srgbClr val="3036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502920" y="4544568"/>
            <a:ext cx="457200" cy="457200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02920" y="4617720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E6EDF3"/>
                </a:solidFill>
                <a:latin typeface="Calibri"/>
              </a:rPr>
              <a:t>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51560" y="4608576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D29922"/>
                </a:solidFill>
                <a:latin typeface="Courier New"/>
              </a:rPr>
              <a:t>08:38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240280" y="4544568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E6EDF3"/>
                </a:solidFill>
                <a:latin typeface="Calibri"/>
              </a:rPr>
              <a:t>Check Telegram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240280" y="4892040"/>
            <a:ext cx="9418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8B949E"/>
                </a:solidFill>
                <a:latin typeface="Calibri"/>
              </a:rPr>
              <a:t>08:30 BST pre-market briefing already fired — covers all 60 active tickers, S/R levels, RVOL</a:t>
            </a:r>
          </a:p>
        </p:txBody>
      </p:sp>
      <p:sp>
        <p:nvSpPr>
          <p:cNvPr id="35" name="Rectangle 34"/>
          <p:cNvSpPr/>
          <p:nvPr/>
        </p:nvSpPr>
        <p:spPr>
          <a:xfrm>
            <a:off x="704088" y="5001768"/>
            <a:ext cx="54864" cy="338328"/>
          </a:xfrm>
          <a:prstGeom prst="rect">
            <a:avLst/>
          </a:prstGeom>
          <a:solidFill>
            <a:srgbClr val="3036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502920" y="5349240"/>
            <a:ext cx="457200" cy="457200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02920" y="5422392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E6EDF3"/>
                </a:solidFill>
                <a:latin typeface="Calibri"/>
              </a:rPr>
              <a:t>6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51560" y="5413248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D29922"/>
                </a:solidFill>
                <a:latin typeface="Courier New"/>
              </a:rPr>
              <a:t>09:30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240280" y="534924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E6EDF3"/>
                </a:solidFill>
                <a:latin typeface="Calibri"/>
              </a:rPr>
              <a:t>US market opens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240280" y="5696712"/>
            <a:ext cx="9418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8B949E"/>
                </a:solidFill>
                <a:latin typeface="Calibri"/>
              </a:rPr>
              <a:t>Dashboard continues updating every 30 min. Rotation Alert fires via Telegram if rank shifts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20040" y="6537960"/>
            <a:ext cx="10972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B949E"/>
                </a:solidFill>
                <a:latin typeface="Courier New"/>
              </a:rPr>
              <a:t>TradeDingo — Sector Intelligence | Andrew Ramsey | 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E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74320" y="914400"/>
            <a:ext cx="36576" cy="5029200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164592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60000"/>
                </a:solidFill>
                <a:latin typeface="Courier New"/>
              </a:rPr>
              <a:t>SECTOR ROTATION DASHBOARD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502920"/>
            <a:ext cx="11521440" cy="27432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566928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E6EDF3"/>
                </a:solidFill>
                <a:latin typeface="Calibri"/>
              </a:rPr>
              <a:t>TECHNICAL APPROACH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" y="1234440"/>
            <a:ext cx="5303520" cy="5120640"/>
          </a:xfrm>
          <a:prstGeom prst="rect">
            <a:avLst/>
          </a:prstGeom>
          <a:solidFill>
            <a:srgbClr val="161B22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353312"/>
            <a:ext cx="4937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8B949E"/>
                </a:solidFill>
                <a:latin typeface="Courier New"/>
              </a:rPr>
              <a:t>EXISTING STACK (unchanged)</a:t>
            </a:r>
          </a:p>
        </p:txBody>
      </p:sp>
      <p:sp>
        <p:nvSpPr>
          <p:cNvPr id="8" name="Rectangle 7"/>
          <p:cNvSpPr/>
          <p:nvPr/>
        </p:nvSpPr>
        <p:spPr>
          <a:xfrm>
            <a:off x="594360" y="1783080"/>
            <a:ext cx="5029200" cy="548640"/>
          </a:xfrm>
          <a:prstGeom prst="rect">
            <a:avLst/>
          </a:prstGeom>
          <a:solidFill>
            <a:srgbClr val="0E1117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7240" y="1847088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58A6FF"/>
                </a:solidFill>
                <a:latin typeface="Calibri"/>
              </a:rPr>
              <a:t>Flask + Python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2084831"/>
            <a:ext cx="4572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B949E"/>
                </a:solidFill>
                <a:latin typeface="Calibri"/>
              </a:rPr>
              <a:t>Backend framework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94360" y="2441448"/>
            <a:ext cx="5029200" cy="548640"/>
          </a:xfrm>
          <a:prstGeom prst="rect">
            <a:avLst/>
          </a:prstGeom>
          <a:solidFill>
            <a:srgbClr val="0E1117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7240" y="2505456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58A6FF"/>
                </a:solidFill>
                <a:latin typeface="Calibri"/>
              </a:rPr>
              <a:t>SQLite / SQLAlchemy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2743200"/>
            <a:ext cx="4572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B949E"/>
                </a:solidFill>
                <a:latin typeface="Calibri"/>
              </a:rPr>
              <a:t>Database (add 3 new tables)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94360" y="3099815"/>
            <a:ext cx="5029200" cy="548640"/>
          </a:xfrm>
          <a:prstGeom prst="rect">
            <a:avLst/>
          </a:prstGeom>
          <a:solidFill>
            <a:srgbClr val="0E1117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7240" y="3163823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58A6FF"/>
                </a:solidFill>
                <a:latin typeface="Calibri"/>
              </a:rPr>
              <a:t>Jinja2 templates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3401568"/>
            <a:ext cx="4572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B949E"/>
                </a:solidFill>
                <a:latin typeface="Calibri"/>
              </a:rPr>
              <a:t>HTML rendering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94360" y="3758184"/>
            <a:ext cx="5029200" cy="548640"/>
          </a:xfrm>
          <a:prstGeom prst="rect">
            <a:avLst/>
          </a:prstGeom>
          <a:solidFill>
            <a:srgbClr val="0E1117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22192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58A6FF"/>
                </a:solidFill>
                <a:latin typeface="Calibri"/>
              </a:rPr>
              <a:t>Chart.js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77240" y="4059936"/>
            <a:ext cx="4572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B949E"/>
                </a:solidFill>
                <a:latin typeface="Calibri"/>
              </a:rPr>
              <a:t>RS rank history charts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94360" y="4416552"/>
            <a:ext cx="5029200" cy="548640"/>
          </a:xfrm>
          <a:prstGeom prst="rect">
            <a:avLst/>
          </a:prstGeom>
          <a:solidFill>
            <a:srgbClr val="0E1117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77240" y="448056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58A6FF"/>
                </a:solidFill>
                <a:latin typeface="Calibri"/>
              </a:rPr>
              <a:t>Telegram Bot API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77240" y="4718304"/>
            <a:ext cx="4572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B949E"/>
                </a:solidFill>
                <a:latin typeface="Calibri"/>
              </a:rPr>
              <a:t>Rotation alerts (already wired)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94360" y="5074920"/>
            <a:ext cx="5029200" cy="548640"/>
          </a:xfrm>
          <a:prstGeom prst="rect">
            <a:avLst/>
          </a:prstGeom>
          <a:solidFill>
            <a:srgbClr val="0E1117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77240" y="5138928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58A6FF"/>
                </a:solidFill>
                <a:latin typeface="Calibri"/>
              </a:rPr>
              <a:t>Polygon.io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5376672"/>
            <a:ext cx="4572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B949E"/>
                </a:solidFill>
                <a:latin typeface="Calibri"/>
              </a:rPr>
              <a:t>Market data — provider TBC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172200" y="1234440"/>
            <a:ext cx="5577840" cy="5120640"/>
          </a:xfrm>
          <a:prstGeom prst="rect">
            <a:avLst/>
          </a:prstGeom>
          <a:solidFill>
            <a:srgbClr val="161B22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355080" y="1353312"/>
            <a:ext cx="5212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E60000"/>
                </a:solidFill>
                <a:latin typeface="Courier New"/>
              </a:rPr>
              <a:t>NEW COMPONENTS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263640" y="1783080"/>
            <a:ext cx="5303520" cy="548640"/>
          </a:xfrm>
          <a:prstGeom prst="rect">
            <a:avLst/>
          </a:prstGeom>
          <a:solidFill>
            <a:srgbClr val="0E1117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00800" y="1847088"/>
            <a:ext cx="4846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E6EDF3"/>
                </a:solidFill>
                <a:latin typeface="Calibri"/>
              </a:rPr>
              <a:t>Sector + SectorTicker models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00800" y="2084831"/>
            <a:ext cx="5029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B949E"/>
                </a:solidFill>
                <a:latin typeface="Calibri"/>
              </a:rPr>
              <a:t>SQLAlchemy — 3 new tables, seeded on first run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263640" y="2404872"/>
            <a:ext cx="5303520" cy="548640"/>
          </a:xfrm>
          <a:prstGeom prst="rect">
            <a:avLst/>
          </a:prstGeom>
          <a:solidFill>
            <a:srgbClr val="0E1117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400800" y="2468879"/>
            <a:ext cx="4846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E6EDF3"/>
                </a:solidFill>
                <a:latin typeface="Calibri"/>
              </a:rPr>
              <a:t>Rotation Score algorithm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00800" y="2706624"/>
            <a:ext cx="5029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B949E"/>
                </a:solidFill>
                <a:latin typeface="Calibri"/>
              </a:rPr>
              <a:t>avg(ticker_1D) - SPY_1D → RS rank per session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263640" y="3026664"/>
            <a:ext cx="5303520" cy="548640"/>
          </a:xfrm>
          <a:prstGeom prst="rect">
            <a:avLst/>
          </a:prstGeom>
          <a:solidFill>
            <a:srgbClr val="0E1117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400800" y="3090672"/>
            <a:ext cx="4846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E6EDF3"/>
                </a:solidFill>
                <a:latin typeface="Calibri"/>
              </a:rPr>
              <a:t>sector_data.py service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400800" y="3328416"/>
            <a:ext cx="5029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B949E"/>
                </a:solidFill>
                <a:latin typeface="Calibri"/>
              </a:rPr>
              <a:t>Polygon batch fetch + rank calculation + alert trigger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263640" y="3648456"/>
            <a:ext cx="5303520" cy="548640"/>
          </a:xfrm>
          <a:prstGeom prst="rect">
            <a:avLst/>
          </a:prstGeom>
          <a:solidFill>
            <a:srgbClr val="0E1117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400800" y="3712464"/>
            <a:ext cx="4846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E6EDF3"/>
                </a:solidFill>
                <a:latin typeface="Calibri"/>
              </a:rPr>
              <a:t>/sectors blueprint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400800" y="3950208"/>
            <a:ext cx="5029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B949E"/>
                </a:solidFill>
                <a:latin typeface="Calibri"/>
              </a:rPr>
              <a:t>5 new Flask routes (dashboard, API, history)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263640" y="4270248"/>
            <a:ext cx="5303520" cy="548640"/>
          </a:xfrm>
          <a:prstGeom prst="rect">
            <a:avLst/>
          </a:prstGeom>
          <a:solidFill>
            <a:srgbClr val="0E1117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400800" y="4334256"/>
            <a:ext cx="4846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E6EDF3"/>
                </a:solidFill>
                <a:latin typeface="Calibri"/>
              </a:rPr>
              <a:t>sectors.html + JS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400800" y="4572000"/>
            <a:ext cx="5029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B949E"/>
                </a:solidFill>
                <a:latin typeface="Calibri"/>
              </a:rPr>
              <a:t>Expand/collapse cards, live sort, add-ticker modal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263640" y="4892040"/>
            <a:ext cx="5303520" cy="548640"/>
          </a:xfrm>
          <a:prstGeom prst="rect">
            <a:avLst/>
          </a:prstGeom>
          <a:solidFill>
            <a:srgbClr val="0E1117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400800" y="4956048"/>
            <a:ext cx="4846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E6EDF3"/>
                </a:solidFill>
                <a:latin typeface="Calibri"/>
              </a:rPr>
              <a:t>Seed script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400800" y="5193792"/>
            <a:ext cx="5029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B949E"/>
                </a:solidFill>
                <a:latin typeface="Calibri"/>
              </a:rPr>
              <a:t>Pre-loads all 16 sectors + 60 tickers on first deploy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263640" y="5513832"/>
            <a:ext cx="5303520" cy="548640"/>
          </a:xfrm>
          <a:prstGeom prst="rect">
            <a:avLst/>
          </a:prstGeom>
          <a:solidFill>
            <a:srgbClr val="0E1117"/>
          </a:solidFill>
          <a:ln w="6350">
            <a:solidFill>
              <a:srgbClr val="303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400800" y="5577840"/>
            <a:ext cx="4846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E6EDF3"/>
                </a:solidFill>
                <a:latin typeface="Calibri"/>
              </a:rPr>
              <a:t>Briefing engine patch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400800" y="5815584"/>
            <a:ext cx="5029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B949E"/>
                </a:solidFill>
                <a:latin typeface="Calibri"/>
              </a:rPr>
              <a:t>1-line change: read tickers from DB not YAML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20040" y="6537960"/>
            <a:ext cx="10972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B949E"/>
                </a:solidFill>
                <a:latin typeface="Courier New"/>
              </a:rPr>
              <a:t>TradeDingo — Sector Intelligence | Andrew Ramsey | 2026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E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74320" y="914400"/>
            <a:ext cx="36576" cy="5029200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164592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60000"/>
                </a:solidFill>
                <a:latin typeface="Courier New"/>
              </a:rPr>
              <a:t>SECTOR ROTATION DASHBOARD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502920"/>
            <a:ext cx="11521440" cy="27432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566928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E6EDF3"/>
                </a:solidFill>
                <a:latin typeface="Calibri"/>
              </a:rPr>
              <a:t>SUCCESS CRITERIA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" y="1261872"/>
            <a:ext cx="365760" cy="365760"/>
          </a:xfrm>
          <a:prstGeom prst="rect">
            <a:avLst/>
          </a:prstGeom>
          <a:solidFill>
            <a:srgbClr val="0D2A12"/>
          </a:solidFill>
          <a:ln w="12700">
            <a:solidFill>
              <a:srgbClr val="3FB9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1307592"/>
            <a:ext cx="3657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3FB950"/>
                </a:solidFill>
                <a:latin typeface="Calibri"/>
              </a:rPr>
              <a:t>✓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1325880"/>
            <a:ext cx="10972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6EDF3"/>
                </a:solidFill>
                <a:latin typeface="Calibri"/>
              </a:rPr>
              <a:t>16 sectors + 60 tickers render on day one with zero manual entry</a:t>
            </a:r>
          </a:p>
        </p:txBody>
      </p:sp>
      <p:sp>
        <p:nvSpPr>
          <p:cNvPr id="9" name="Rectangle 8"/>
          <p:cNvSpPr/>
          <p:nvPr/>
        </p:nvSpPr>
        <p:spPr>
          <a:xfrm>
            <a:off x="502920" y="1746504"/>
            <a:ext cx="365760" cy="365760"/>
          </a:xfrm>
          <a:prstGeom prst="rect">
            <a:avLst/>
          </a:prstGeom>
          <a:solidFill>
            <a:srgbClr val="0D2A12"/>
          </a:solidFill>
          <a:ln w="12700">
            <a:solidFill>
              <a:srgbClr val="3FB9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02920" y="1792224"/>
            <a:ext cx="3657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3FB950"/>
                </a:solidFill>
                <a:latin typeface="Calibri"/>
              </a:rPr>
              <a:t>✓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" y="1810512"/>
            <a:ext cx="10972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6EDF3"/>
                </a:solidFill>
                <a:latin typeface="Calibri"/>
              </a:rPr>
              <a:t>Each sector shows 1D, 5D, 1M aggregate + RS rank vs SPY — colour coded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" y="2231136"/>
            <a:ext cx="365760" cy="365760"/>
          </a:xfrm>
          <a:prstGeom prst="rect">
            <a:avLst/>
          </a:prstGeom>
          <a:solidFill>
            <a:srgbClr val="0D2A12"/>
          </a:solidFill>
          <a:ln w="12700">
            <a:solidFill>
              <a:srgbClr val="3FB9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02920" y="2276856"/>
            <a:ext cx="3657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3FB950"/>
                </a:solidFill>
                <a:latin typeface="Calibri"/>
              </a:rPr>
              <a:t>✓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5840" y="2295144"/>
            <a:ext cx="10972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6EDF3"/>
                </a:solidFill>
                <a:latin typeface="Calibri"/>
              </a:rPr>
              <a:t>Hot Rotation badge fires when RS rank improves ≥5 positions in one session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" y="2715768"/>
            <a:ext cx="365760" cy="365760"/>
          </a:xfrm>
          <a:prstGeom prst="rect">
            <a:avLst/>
          </a:prstGeom>
          <a:solidFill>
            <a:srgbClr val="0D2A12"/>
          </a:solidFill>
          <a:ln w="12700">
            <a:solidFill>
              <a:srgbClr val="3FB9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02920" y="2761487"/>
            <a:ext cx="3657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3FB950"/>
                </a:solidFill>
                <a:latin typeface="Calibri"/>
              </a:rPr>
              <a:t>✓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05840" y="2779775"/>
            <a:ext cx="10972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6EDF3"/>
                </a:solidFill>
                <a:latin typeface="Calibri"/>
              </a:rPr>
              <a:t>Expanded ticker table shows: price, 1D%, premarket gap, RVOL, gap classification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02920" y="3200400"/>
            <a:ext cx="365760" cy="365760"/>
          </a:xfrm>
          <a:prstGeom prst="rect">
            <a:avLst/>
          </a:prstGeom>
          <a:solidFill>
            <a:srgbClr val="0D2A12"/>
          </a:solidFill>
          <a:ln w="12700">
            <a:solidFill>
              <a:srgbClr val="3FB9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02920" y="3246120"/>
            <a:ext cx="3657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3FB950"/>
                </a:solidFill>
                <a:latin typeface="Calibri"/>
              </a:rPr>
              <a:t>✓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5840" y="3264408"/>
            <a:ext cx="10972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6EDF3"/>
                </a:solidFill>
                <a:latin typeface="Calibri"/>
              </a:rPr>
              <a:t>Active/inactive ticker toggle persists to DB immediately — no save button needed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02920" y="3685032"/>
            <a:ext cx="365760" cy="365760"/>
          </a:xfrm>
          <a:prstGeom prst="rect">
            <a:avLst/>
          </a:prstGeom>
          <a:solidFill>
            <a:srgbClr val="0D2A12"/>
          </a:solidFill>
          <a:ln w="12700">
            <a:solidFill>
              <a:srgbClr val="3FB9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02920" y="3730752"/>
            <a:ext cx="3657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3FB950"/>
                </a:solidFill>
                <a:latin typeface="Calibri"/>
              </a:rPr>
              <a:t>✓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05840" y="3749040"/>
            <a:ext cx="10972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6EDF3"/>
                </a:solidFill>
                <a:latin typeface="Calibri"/>
              </a:rPr>
              <a:t>Pre-market briefing cron sources tickers from the dashboard DB — empty YAML fixed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02920" y="4169664"/>
            <a:ext cx="365760" cy="365760"/>
          </a:xfrm>
          <a:prstGeom prst="rect">
            <a:avLst/>
          </a:prstGeom>
          <a:solidFill>
            <a:srgbClr val="0D2A12"/>
          </a:solidFill>
          <a:ln w="12700">
            <a:solidFill>
              <a:srgbClr val="3FB9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02920" y="4215384"/>
            <a:ext cx="3657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3FB950"/>
                </a:solidFill>
                <a:latin typeface="Calibri"/>
              </a:rPr>
              <a:t>✓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05840" y="4233672"/>
            <a:ext cx="10972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6EDF3"/>
                </a:solidFill>
                <a:latin typeface="Calibri"/>
              </a:rPr>
              <a:t>Rotation alert delivers to Telegram within 2 minutes of trigger condition being met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02920" y="4654296"/>
            <a:ext cx="365760" cy="365760"/>
          </a:xfrm>
          <a:prstGeom prst="rect">
            <a:avLst/>
          </a:prstGeom>
          <a:solidFill>
            <a:srgbClr val="0D2A12"/>
          </a:solidFill>
          <a:ln w="12700">
            <a:solidFill>
              <a:srgbClr val="3FB9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502920" y="4700016"/>
            <a:ext cx="3657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3FB950"/>
                </a:solidFill>
                <a:latin typeface="Calibri"/>
              </a:rPr>
              <a:t>✓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05840" y="4718304"/>
            <a:ext cx="10972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6EDF3"/>
                </a:solidFill>
                <a:latin typeface="Calibri"/>
              </a:rPr>
              <a:t>30-day RS rank history chart renders per sector on demand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02920" y="5138928"/>
            <a:ext cx="365760" cy="365760"/>
          </a:xfrm>
          <a:prstGeom prst="rect">
            <a:avLst/>
          </a:prstGeom>
          <a:solidFill>
            <a:srgbClr val="0D2A12"/>
          </a:solidFill>
          <a:ln w="12700">
            <a:solidFill>
              <a:srgbClr val="3FB9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02920" y="5184648"/>
            <a:ext cx="3657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3FB950"/>
                </a:solidFill>
                <a:latin typeface="Calibri"/>
              </a:rPr>
              <a:t>✓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05840" y="5202936"/>
            <a:ext cx="10972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6EDF3"/>
                </a:solidFill>
                <a:latin typeface="Calibri"/>
              </a:rPr>
              <a:t>Dashboard loads within 3 seconds — acceptable for Flask + SQLite stack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02920" y="5623560"/>
            <a:ext cx="365760" cy="365760"/>
          </a:xfrm>
          <a:prstGeom prst="rect">
            <a:avLst/>
          </a:prstGeom>
          <a:solidFill>
            <a:srgbClr val="0D2A12"/>
          </a:solidFill>
          <a:ln w="12700">
            <a:solidFill>
              <a:srgbClr val="3FB9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02920" y="5669280"/>
            <a:ext cx="3657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3FB950"/>
                </a:solidFill>
                <a:latin typeface="Calibri"/>
              </a:rPr>
              <a:t>✓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05840" y="5687568"/>
            <a:ext cx="10972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6EDF3"/>
                </a:solidFill>
                <a:latin typeface="Calibri"/>
              </a:rPr>
              <a:t>Mobile layout readable on phone — sector cards stack, no horizontal scroll required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02920" y="6108192"/>
            <a:ext cx="365760" cy="365760"/>
          </a:xfrm>
          <a:prstGeom prst="rect">
            <a:avLst/>
          </a:prstGeom>
          <a:solidFill>
            <a:srgbClr val="0D2A12"/>
          </a:solidFill>
          <a:ln w="12700">
            <a:solidFill>
              <a:srgbClr val="3FB9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02920" y="6153912"/>
            <a:ext cx="3657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3FB950"/>
                </a:solidFill>
                <a:latin typeface="Calibri"/>
              </a:rPr>
              <a:t>✓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05840" y="6172200"/>
            <a:ext cx="10972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6EDF3"/>
                </a:solidFill>
                <a:latin typeface="Calibri"/>
              </a:rPr>
              <a:t>Zero auto-trade execution at any point — read-only intelligence dashboard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20040" y="6537960"/>
            <a:ext cx="10972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B949E"/>
                </a:solidFill>
                <a:latin typeface="Courier New"/>
              </a:rPr>
              <a:t>TradeDingo — Sector Intelligence | Andrew Ramsey |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